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Comfortaa Regula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Regular-bold.fntdata"/><Relationship Id="rId16" Type="http://schemas.openxmlformats.org/officeDocument/2006/relationships/slide" Target="slides/slide11.xml"/><Relationship Id="rId38" Type="http://schemas.openxmlformats.org/officeDocument/2006/relationships/font" Target="fonts/ComfortaaRegula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a3cc4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ca3cc4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925c83c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925c83c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925c83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925c83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925c83c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c925c83c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c925c83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c925c83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c925c83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c925c83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925c83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925c83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925c83c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925c83c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925c83cd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925c83cd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925c83cd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925c83cd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925c83cd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c925c83c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la información práctica y sencilla de entender.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925c83cd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c925c83c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ca0b4db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ca0b4db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c925c83c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c925c83c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a3cc4a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a3cc4a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a3cc4a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a3cc4a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a3cc4a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ca3cc4a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ca3cc4a1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ca3cc4a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a3cc4a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ca3cc4a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a3cc4a1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a3cc4a1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c925c83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c925c83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9f9f00d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9f9f00d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contenido, muestra identidad del producto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9f9f00d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9f9f00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 y descripción haciendo alusión a la marca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925c83c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c925c83c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925c83c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925c83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925c83c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c925c83c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925c83c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925c83c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hyperlink" Target="http://www.piola.p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www.redbubble.com/e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www.ibellaama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www.peru.projectpieta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babelshop.p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lookhuman.com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175" y="943500"/>
            <a:ext cx="3567750" cy="325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3"/>
          <p:cNvCxnSpPr/>
          <p:nvPr/>
        </p:nvCxnSpPr>
        <p:spPr>
          <a:xfrm>
            <a:off x="1839525" y="193650"/>
            <a:ext cx="0" cy="3328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3"/>
          <p:cNvCxnSpPr/>
          <p:nvPr/>
        </p:nvCxnSpPr>
        <p:spPr>
          <a:xfrm>
            <a:off x="1839525" y="4047900"/>
            <a:ext cx="0" cy="830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 rot="10800000">
            <a:off x="6832900" y="1598125"/>
            <a:ext cx="0" cy="3194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 rot="10800000">
            <a:off x="6832900" y="242050"/>
            <a:ext cx="0" cy="830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1826" t="13748"/>
          <a:stretch/>
        </p:blipFill>
        <p:spPr>
          <a:xfrm>
            <a:off x="311700" y="799136"/>
            <a:ext cx="8520599" cy="420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108150"/>
            <a:ext cx="45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PIOLA BAGS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7116175" y="233025"/>
            <a:ext cx="17163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http://www.piola.pe/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1536" t="13748"/>
          <a:stretch/>
        </p:blipFill>
        <p:spPr>
          <a:xfrm>
            <a:off x="349601" y="813737"/>
            <a:ext cx="8444800" cy="41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349600" y="7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PIOLA BAGS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4417" l="0" r="0" t="9804"/>
          <a:stretch/>
        </p:blipFill>
        <p:spPr>
          <a:xfrm>
            <a:off x="218138" y="882825"/>
            <a:ext cx="8707724" cy="41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218150" y="16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PIOLA BAGS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PIOLA BAGS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6069" l="4961" r="6432" t="13750"/>
          <a:stretch/>
        </p:blipFill>
        <p:spPr>
          <a:xfrm>
            <a:off x="183125" y="759425"/>
            <a:ext cx="5994951" cy="30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4811" l="5782" r="21485" t="21157"/>
          <a:stretch/>
        </p:blipFill>
        <p:spPr>
          <a:xfrm>
            <a:off x="4191800" y="2368925"/>
            <a:ext cx="4715599" cy="269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5910" l="5351" r="4395" t="13235"/>
          <a:stretch/>
        </p:blipFill>
        <p:spPr>
          <a:xfrm>
            <a:off x="445850" y="839125"/>
            <a:ext cx="8252300" cy="41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136775"/>
            <a:ext cx="33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PROJECT PIETÁ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4213" l="0" r="0" t="9624"/>
          <a:stretch/>
        </p:blipFill>
        <p:spPr>
          <a:xfrm>
            <a:off x="311700" y="832300"/>
            <a:ext cx="8169076" cy="39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1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REDBUBBLE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6212375" y="333425"/>
            <a:ext cx="26199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https://www.redbubble.com/es/</a:t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77625" y="1307050"/>
            <a:ext cx="7237200" cy="158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ctrTitle"/>
          </p:nvPr>
        </p:nvSpPr>
        <p:spPr>
          <a:xfrm>
            <a:off x="311700" y="990850"/>
            <a:ext cx="8520600" cy="12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PROCESO DE PAGO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311700" y="2571750"/>
            <a:ext cx="84210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Sitios web que muestren un proceso de pago práctico y confiable.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cxnSp>
        <p:nvCxnSpPr>
          <p:cNvPr id="173" name="Google Shape;173;p28"/>
          <p:cNvCxnSpPr/>
          <p:nvPr/>
        </p:nvCxnSpPr>
        <p:spPr>
          <a:xfrm>
            <a:off x="1028725" y="2282425"/>
            <a:ext cx="485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6160100" y="2282425"/>
            <a:ext cx="18516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3974" l="2116" r="3410" t="9625"/>
          <a:stretch/>
        </p:blipFill>
        <p:spPr>
          <a:xfrm>
            <a:off x="372488" y="672100"/>
            <a:ext cx="8399025" cy="43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idx="4294967295"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PROJECT PIETÁ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5470275" y="907675"/>
            <a:ext cx="3074100" cy="242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59900" y="820397"/>
            <a:ext cx="2541600" cy="11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Saber qué y cuántos productos colocas en el carrito.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3737" l="0" r="0" t="8925"/>
          <a:stretch/>
        </p:blipFill>
        <p:spPr>
          <a:xfrm>
            <a:off x="311700" y="744575"/>
            <a:ext cx="8520599" cy="41838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4294967295"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HUMAN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3497600" y="1742750"/>
            <a:ext cx="1074300" cy="30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6770" l="36028" r="46217" t="21734"/>
          <a:stretch/>
        </p:blipFill>
        <p:spPr>
          <a:xfrm>
            <a:off x="3168325" y="517563"/>
            <a:ext cx="1974949" cy="44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5954350" y="1197809"/>
            <a:ext cx="2541600" cy="11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Indicar y editar la cantidad de prendas.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4452" l="10321" r="11192" t="8922"/>
          <a:stretch/>
        </p:blipFill>
        <p:spPr>
          <a:xfrm>
            <a:off x="1074150" y="672100"/>
            <a:ext cx="6889199" cy="42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4294967295"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BABEL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1403875" y="1766950"/>
            <a:ext cx="5784900" cy="10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BENCHMARK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1403875" y="2827025"/>
            <a:ext cx="3763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>
            <a:off x="5361350" y="2827025"/>
            <a:ext cx="1839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4135" l="0" r="0" t="9879"/>
          <a:stretch/>
        </p:blipFill>
        <p:spPr>
          <a:xfrm>
            <a:off x="0" y="859250"/>
            <a:ext cx="9144001" cy="40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4294967295"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IBELLA 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6559475" y="233025"/>
            <a:ext cx="22731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https://www.ibellaama.com/</a:t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4294967295" type="title"/>
          </p:nvPr>
        </p:nvSpPr>
        <p:spPr>
          <a:xfrm>
            <a:off x="311700" y="9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HUMAN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3743" l="0" r="0" t="9398"/>
          <a:stretch/>
        </p:blipFill>
        <p:spPr>
          <a:xfrm>
            <a:off x="387275" y="798750"/>
            <a:ext cx="8227152" cy="40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5821225" y="1259114"/>
            <a:ext cx="2541600" cy="15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Conocer el precio final, según el cálculo de envío.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ctrTitle"/>
          </p:nvPr>
        </p:nvSpPr>
        <p:spPr>
          <a:xfrm>
            <a:off x="311700" y="1773563"/>
            <a:ext cx="8520600" cy="12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AFFINITY MAP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1028725" y="3065138"/>
            <a:ext cx="4853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6160100" y="3065138"/>
            <a:ext cx="18516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16107" l="22696" r="24568" t="13859"/>
          <a:stretch/>
        </p:blipFill>
        <p:spPr>
          <a:xfrm>
            <a:off x="1403875" y="284400"/>
            <a:ext cx="6126824" cy="45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ctrTitle"/>
          </p:nvPr>
        </p:nvSpPr>
        <p:spPr>
          <a:xfrm>
            <a:off x="311701" y="217850"/>
            <a:ext cx="2701800" cy="8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CÉSAR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18807" l="13366" r="8281" t="25401"/>
          <a:stretch/>
        </p:blipFill>
        <p:spPr>
          <a:xfrm>
            <a:off x="0" y="1173925"/>
            <a:ext cx="9144001" cy="36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25" y="238975"/>
            <a:ext cx="1367425" cy="13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839" y="2050600"/>
            <a:ext cx="1367442" cy="136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25" y="3523975"/>
            <a:ext cx="1367425" cy="13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>
            <a:off x="2241469" y="376621"/>
            <a:ext cx="5571600" cy="978900"/>
          </a:xfrm>
          <a:prstGeom prst="wedgeRectCallout">
            <a:avLst>
              <a:gd fmla="val -54796" name="adj1"/>
              <a:gd fmla="val -9222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 preocupa mucho el tema de las tallas, el precio y me gustan que sean diseños originales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7"/>
          <p:cNvSpPr/>
          <p:nvPr/>
        </p:nvSpPr>
        <p:spPr>
          <a:xfrm flipH="1">
            <a:off x="837911" y="2142957"/>
            <a:ext cx="6303000" cy="978900"/>
          </a:xfrm>
          <a:prstGeom prst="wedgeRectCallout">
            <a:avLst>
              <a:gd fmla="val -53773" name="adj1"/>
              <a:gd fmla="val 10021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Instagram me parece una red social buena, porque tengo un orden para ver los productos y me parece más gráfica. Considero un valor agregado cuando tienen un buen feed.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2281975" y="3794450"/>
            <a:ext cx="5330400" cy="978900"/>
          </a:xfrm>
          <a:prstGeom prst="wedgeRectCallout">
            <a:avLst>
              <a:gd fmla="val -54796" name="adj1"/>
              <a:gd fmla="val -9222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me gusta comprar por páginas web porque no me siento segura con el proceso de compra, por mis tarjetas.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719650" y="2121115"/>
            <a:ext cx="6654900" cy="1082400"/>
          </a:xfrm>
          <a:prstGeom prst="wedgeRoundRectCallout">
            <a:avLst>
              <a:gd fmla="val 54161" name="adj1"/>
              <a:gd fmla="val 12171" name="adj2"/>
              <a:gd fmla="val 0" name="adj3"/>
            </a:avLst>
          </a:prstGeom>
          <a:noFill/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flipH="1">
            <a:off x="2101075" y="334025"/>
            <a:ext cx="5475000" cy="1064100"/>
          </a:xfrm>
          <a:prstGeom prst="wedgeRoundRectCallout">
            <a:avLst>
              <a:gd fmla="val 54161" name="adj1"/>
              <a:gd fmla="val 12171" name="adj2"/>
              <a:gd fmla="val 0" name="adj3"/>
            </a:avLst>
          </a:prstGeom>
          <a:noFill/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/>
          <p:nvPr/>
        </p:nvSpPr>
        <p:spPr>
          <a:xfrm flipH="1">
            <a:off x="2089075" y="3790475"/>
            <a:ext cx="5571600" cy="978900"/>
          </a:xfrm>
          <a:prstGeom prst="wedgeRoundRectCallout">
            <a:avLst>
              <a:gd fmla="val 55210" name="adj1"/>
              <a:gd fmla="val -12864" name="adj2"/>
              <a:gd fmla="val 0" name="adj3"/>
            </a:avLst>
          </a:prstGeom>
          <a:noFill/>
          <a:ln cap="flat" cmpd="sng" w="3810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0" y="990850"/>
            <a:ext cx="8520600" cy="12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CONCEPTO DE MARCA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571750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Sitios web que m</a:t>
            </a: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uestren identidad y concepto de marca.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311700" y="2282425"/>
            <a:ext cx="5905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6680500" y="2282425"/>
            <a:ext cx="2045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81975"/>
            <a:ext cx="33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PROJECT PIETÁ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1400" t="13073"/>
          <a:stretch/>
        </p:blipFill>
        <p:spPr>
          <a:xfrm>
            <a:off x="311700" y="781175"/>
            <a:ext cx="8520599" cy="422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6023100" y="233025"/>
            <a:ext cx="28092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https://www.peru.projectpieta.com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1856" r="1971" t="13412"/>
          <a:stretch/>
        </p:blipFill>
        <p:spPr>
          <a:xfrm>
            <a:off x="342125" y="731375"/>
            <a:ext cx="4986323" cy="25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1922" t="13412"/>
          <a:stretch/>
        </p:blipFill>
        <p:spPr>
          <a:xfrm>
            <a:off x="3933600" y="2571758"/>
            <a:ext cx="4986323" cy="247496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 PIETÁ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905925" y="820550"/>
            <a:ext cx="27231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Muestra siempre el propósito de la marca.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0" y="990850"/>
            <a:ext cx="8520600" cy="12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Montserrat"/>
                <a:ea typeface="Montserrat"/>
                <a:cs typeface="Montserrat"/>
                <a:sym typeface="Montserrat"/>
              </a:rPr>
              <a:t>TONO DE COMUNICACIÓN</a:t>
            </a:r>
            <a:endParaRPr sz="4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571750"/>
            <a:ext cx="84210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Sitios web que mantengan un tono de comunicación de acuerdo a </a:t>
            </a: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cómo</a:t>
            </a: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 se comunica la marca en redes sociales.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cxnSp>
        <p:nvCxnSpPr>
          <p:cNvPr id="96" name="Google Shape;96;p18"/>
          <p:cNvCxnSpPr/>
          <p:nvPr/>
        </p:nvCxnSpPr>
        <p:spPr>
          <a:xfrm>
            <a:off x="350975" y="2282425"/>
            <a:ext cx="6378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8"/>
          <p:cNvCxnSpPr/>
          <p:nvPr/>
        </p:nvCxnSpPr>
        <p:spPr>
          <a:xfrm>
            <a:off x="7031475" y="2282425"/>
            <a:ext cx="1815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49600" y="7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BABEL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5560" l="10859" r="12775" t="10701"/>
          <a:stretch/>
        </p:blipFill>
        <p:spPr>
          <a:xfrm>
            <a:off x="1195925" y="704425"/>
            <a:ext cx="6827951" cy="420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6837825" y="233025"/>
            <a:ext cx="19947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https://babelshop.pe/</a:t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235825" y="1621725"/>
            <a:ext cx="3703200" cy="6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41822" l="44643" r="12774" t="29045"/>
          <a:stretch/>
        </p:blipFill>
        <p:spPr>
          <a:xfrm>
            <a:off x="676675" y="1355475"/>
            <a:ext cx="7866449" cy="30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9600" y="7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HUMAN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6244825" y="233025"/>
            <a:ext cx="2587800" cy="27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https://www.lookhuman.com/</a:t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4161" l="0" r="0" t="11265"/>
          <a:stretch/>
        </p:blipFill>
        <p:spPr>
          <a:xfrm>
            <a:off x="349600" y="750350"/>
            <a:ext cx="8520599" cy="405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956100" y="2662525"/>
            <a:ext cx="2759400" cy="8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25353" l="5189" r="10014" t="50646"/>
          <a:stretch/>
        </p:blipFill>
        <p:spPr>
          <a:xfrm>
            <a:off x="212700" y="2315913"/>
            <a:ext cx="8794400" cy="139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-278350" y="990850"/>
            <a:ext cx="9912000" cy="12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MUESTRA Y VENTA DE PRODUCTOS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11700" y="2571750"/>
            <a:ext cx="85206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Distribución y oferta de productos.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Distribución de categorías.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cxnSp>
        <p:nvCxnSpPr>
          <p:cNvPr id="122" name="Google Shape;122;p21"/>
          <p:cNvCxnSpPr/>
          <p:nvPr/>
        </p:nvCxnSpPr>
        <p:spPr>
          <a:xfrm>
            <a:off x="290450" y="2282425"/>
            <a:ext cx="6644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1"/>
          <p:cNvCxnSpPr/>
          <p:nvPr/>
        </p:nvCxnSpPr>
        <p:spPr>
          <a:xfrm>
            <a:off x="7225100" y="2282425"/>
            <a:ext cx="1742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